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6b707e379244a7" /><Relationship Type="http://schemas.openxmlformats.org/officeDocument/2006/relationships/extended-properties" Target="/docProps/app.xml" Id="R8f56d0262480457e" /><Relationship Type="http://schemas.openxmlformats.org/officeDocument/2006/relationships/officeDocument" Target="/ppt/presentation.xml" Id="Rd044bd7416404a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f41600f0d64b9e"/>
  </p:sldMasterIdLst>
  <p:notesMasterIdLst>
    <p:notesMasterId xmlns:r="http://schemas.openxmlformats.org/officeDocument/2006/relationships" r:id="Ra19b5b7bd96d4aac"/>
  </p:notesMasterIdLst>
  <p:sldIdLst>
    <p:sldId xmlns:r="http://schemas.openxmlformats.org/officeDocument/2006/relationships" id="256" r:id="R256341375506489f"/>
    <p:sldId xmlns:r="http://schemas.openxmlformats.org/officeDocument/2006/relationships" id="257" r:id="R737714feba8342f2"/>
    <p:sldId xmlns:r="http://schemas.openxmlformats.org/officeDocument/2006/relationships" id="258" r:id="R91a422f494714e08"/>
    <p:sldId xmlns:r="http://schemas.openxmlformats.org/officeDocument/2006/relationships" id="259" r:id="R59ff93673bf24b26"/>
    <p:sldId xmlns:r="http://schemas.openxmlformats.org/officeDocument/2006/relationships" id="260" r:id="R20ffc02836e14629"/>
    <p:sldId xmlns:r="http://schemas.openxmlformats.org/officeDocument/2006/relationships" id="261" r:id="R396fe4d605ca42cf"/>
    <p:sldId xmlns:r="http://schemas.openxmlformats.org/officeDocument/2006/relationships" id="262" r:id="R389b2d15396342a5"/>
    <p:sldId xmlns:r="http://schemas.openxmlformats.org/officeDocument/2006/relationships" id="263" r:id="R0adfaa4c2a6a4056"/>
    <p:sldId xmlns:r="http://schemas.openxmlformats.org/officeDocument/2006/relationships" id="264" r:id="R1f1e9826d1894133"/>
    <p:sldId xmlns:r="http://schemas.openxmlformats.org/officeDocument/2006/relationships" id="265" r:id="Rfc7221e207de490b"/>
    <p:sldId xmlns:r="http://schemas.openxmlformats.org/officeDocument/2006/relationships" id="266" r:id="R3039009242a6465c"/>
    <p:sldId xmlns:r="http://schemas.openxmlformats.org/officeDocument/2006/relationships" id="267" r:id="R851fa1a751c34e10"/>
    <p:sldId xmlns:r="http://schemas.openxmlformats.org/officeDocument/2006/relationships" id="268" r:id="R6b67a4e7af77457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3a4c5dc8494892" /><Relationship Type="http://schemas.openxmlformats.org/officeDocument/2006/relationships/slideMaster" Target="/ppt/slideMasters/slideMaster1.xml" Id="R99f41600f0d64b9e" /><Relationship Type="http://schemas.openxmlformats.org/officeDocument/2006/relationships/notesMaster" Target="/ppt/notesMasters/notesMaster1.xml" Id="Ra19b5b7bd96d4aac" /><Relationship Type="http://schemas.openxmlformats.org/officeDocument/2006/relationships/presProps" Target="/ppt/presProps.xml" Id="R9f22ae9a2ec84eaa" /><Relationship Type="http://schemas.openxmlformats.org/officeDocument/2006/relationships/tableStyles" Target="/ppt/tableStyles.xml" Id="R6e6f42cbdf2b4ad6" /><Relationship Type="http://schemas.openxmlformats.org/officeDocument/2006/relationships/slide" Target="/ppt/slides/slide1.xml" Id="R256341375506489f" /><Relationship Type="http://schemas.openxmlformats.org/officeDocument/2006/relationships/slide" Target="/ppt/slides/slide2.xml" Id="R737714feba8342f2" /><Relationship Type="http://schemas.openxmlformats.org/officeDocument/2006/relationships/slide" Target="/ppt/slides/slide3.xml" Id="R91a422f494714e08" /><Relationship Type="http://schemas.openxmlformats.org/officeDocument/2006/relationships/slide" Target="/ppt/slides/slide4.xml" Id="R59ff93673bf24b26" /><Relationship Type="http://schemas.openxmlformats.org/officeDocument/2006/relationships/slide" Target="/ppt/slides/slide5.xml" Id="R20ffc02836e14629" /><Relationship Type="http://schemas.openxmlformats.org/officeDocument/2006/relationships/slide" Target="/ppt/slides/slide6.xml" Id="R396fe4d605ca42cf" /><Relationship Type="http://schemas.openxmlformats.org/officeDocument/2006/relationships/slide" Target="/ppt/slides/slide7.xml" Id="R389b2d15396342a5" /><Relationship Type="http://schemas.openxmlformats.org/officeDocument/2006/relationships/slide" Target="/ppt/slides/slide8.xml" Id="R0adfaa4c2a6a4056" /><Relationship Type="http://schemas.openxmlformats.org/officeDocument/2006/relationships/slide" Target="/ppt/slides/slide9.xml" Id="R1f1e9826d1894133" /><Relationship Type="http://schemas.openxmlformats.org/officeDocument/2006/relationships/slide" Target="/ppt/slides/slide10.xml" Id="Rfc7221e207de490b" /><Relationship Type="http://schemas.openxmlformats.org/officeDocument/2006/relationships/slide" Target="/ppt/slides/slide11.xml" Id="R3039009242a6465c" /><Relationship Type="http://schemas.openxmlformats.org/officeDocument/2006/relationships/slide" Target="/ppt/slides/slide12.xml" Id="R851fa1a751c34e10" /><Relationship Type="http://schemas.openxmlformats.org/officeDocument/2006/relationships/slide" Target="/ppt/slides/slide13.xml" Id="R6b67a4e7af77457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a1d8c56b69484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588a580dcce4293" /><Relationship Type="http://schemas.openxmlformats.org/officeDocument/2006/relationships/notesMaster" Target="/ppt/notesMasters/notesMaster1.xml" Id="Rcff2ae73f79b4f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b38ec22d6e4fa4" /><Relationship Type="http://schemas.openxmlformats.org/officeDocument/2006/relationships/notesMaster" Target="/ppt/notesMasters/notesMaster1.xml" Id="Ra25376e4d12e40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87e49f0f0f4547" /><Relationship Type="http://schemas.openxmlformats.org/officeDocument/2006/relationships/notesMaster" Target="/ppt/notesMasters/notesMaster1.xml" Id="Ra207f45c7cb54a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b2776fa5674452" /><Relationship Type="http://schemas.openxmlformats.org/officeDocument/2006/relationships/notesMaster" Target="/ppt/notesMasters/notesMaster1.xml" Id="Rea7b8314ef2c48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c7fd59a6304910" /><Relationship Type="http://schemas.openxmlformats.org/officeDocument/2006/relationships/notesMaster" Target="/ppt/notesMasters/notesMaster1.xml" Id="R1dbb611946ca4bb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95387e74904c13" /><Relationship Type="http://schemas.openxmlformats.org/officeDocument/2006/relationships/notesMaster" Target="/ppt/notesMasters/notesMaster1.xml" Id="R898b24330dc54f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e33ffe37cb84338" /><Relationship Type="http://schemas.openxmlformats.org/officeDocument/2006/relationships/notesMaster" Target="/ppt/notesMasters/notesMaster1.xml" Id="Rc38d7528bba244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0a5c5483f7f4491" /><Relationship Type="http://schemas.openxmlformats.org/officeDocument/2006/relationships/notesMaster" Target="/ppt/notesMasters/notesMaster1.xml" Id="R4b310af23d92426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a7f8a5bc2384112" /><Relationship Type="http://schemas.openxmlformats.org/officeDocument/2006/relationships/notesMaster" Target="/ppt/notesMasters/notesMaster1.xml" Id="R3797e58e0ead46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e78f2ebdcd447d1" /><Relationship Type="http://schemas.openxmlformats.org/officeDocument/2006/relationships/notesMaster" Target="/ppt/notesMasters/notesMaster1.xml" Id="Ra553e83edee74b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5c680c00794425" /><Relationship Type="http://schemas.openxmlformats.org/officeDocument/2006/relationships/notesMaster" Target="/ppt/notesMasters/notesMaster1.xml" Id="Rf0171e55adc549b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a3cc3b0c2d242f0" /><Relationship Type="http://schemas.openxmlformats.org/officeDocument/2006/relationships/notesMaster" Target="/ppt/notesMasters/notesMaster1.xml" Id="R595972598a0c414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9611f1ddf9641ad" /><Relationship Type="http://schemas.openxmlformats.org/officeDocument/2006/relationships/notesMaster" Target="/ppt/notesMasters/notesMaster1.xml" Id="Ra336bfca5bd346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 пилота CS Arena для CyberX. Партнёрство, бюджет и дата запуска не подтверждены. Параметры основаны на предложении заказчика и реализации клубной лиги.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 пилота CS Arena для CyberX. Партнёрство, бюджет и дата запуска не подтверждены. Параметры основаны на предложении заказчика и реализации клубной лиги.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Ожидаемый эффект пилота, а не подтверждённый прогноз. Рост зависит от расписания, коммуникаций CyberX, качества организации и условий участия.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Предлагаемая методика. До старта согласовать исходные четыре недели, сопоставимые дни недели и часы, список участвующих площадок и доступ к агрегированным данным учётной системы CyberX. Если возможно, сравнить с похожими площадками без пилота. Учитывать акции, праздники и сезонность. Повторное участие в матчах не равно повторным визитам в клуб. Охват публикаций не равен числу новых посетителей.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 пилота CS Arena для CyberX. Партнёрство, бюджет и дата запуска не подтверждены. Параметры основаны на предложении заказчика и реализации клубной лиги.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Полная формула текущих правил: базовый вес 1 + activityBonus × min(проверенные завершённые игры, activityCap)/activityCap. Окно активности activityDays. Для мест 1–3 Premium умножает вес на premiumMultiplier. Место 4 без Premium. Место 5 и резерв равновероятны среди оставшихся. Вес не означает фиксированный процент. Настройки и протокол сохраняются; commitment публикуется до выбора, seed раскрывается после. Актуальные параметры: https://csarena.ru/cyber-arena/ladders/cyberx#selection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 пилота CS Arena для CyberX. Партнёрство, бюджет и дата запуска не подтверждены. Параметры основаны на предложении заказчика и реализации клубной лиги.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 пилота CS Arena для CyberX. Партнёрство, бюджет и дата запуска не подтверждены. Параметры основаны на предложении заказчика и реализации клубной лиги.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Показатели по подтверждённым матчам. MatchZy: https://shobhit-pathak.github.io/MatchZy/configuration/ ; схема событий: https://github.com/shobhit-pathak/MatchZy/blob/dev/MatchData.cs . Нет телеметрии — прочерк. ADR и K/D рассчитываются по суммам, минимум 3 матча с данными для рейтинга. Игровые рейтинги не меняют денежные номинации.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Планируемый денежный фонд 600000 рублей. Пять основных наград по 100000 игрокам клуба-победителя с минимумом 8 матчей: победы, разница раундов, количество матчей. Номинации среди остальных игроков всей лиги, также от 8 матчей: 50000 за количество побед и 50000 за процент побед, без повторных денежных наград. Остальные игроки клуба-победителя, сыгравшие минимум один подтверждённый матч, получают по 5 билетов. Если все показатели на призовой границе равны, дополнительный матч. Выплата после проверки итогов, финансирование согласуется до старта.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 пилота CS Arena для CyberX. Партнёрство, бюджет и дата запуска не подтверждены. Параметры основаны на предложении заказчика и реализации клубной лиги.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 пилота CS Arena для CyberX. Партнёрство, бюджет и дата запуска не подтверждены. Параметры основаны на предложении заказчика и реализации клубной лиги.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 пилота CS Arena для CyberX. Партнёрство, бюджет и дата запуска не подтверждены. Параметры основаны на предложении заказчика и реализации клубной лиги.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9f1b035ed14b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67b9f8bbb444c9" /><Relationship Type="http://schemas.openxmlformats.org/officeDocument/2006/relationships/slideLayout" Target="/ppt/slideLayouts/slideLayout1.xml" Id="R6e22b4ad9c1348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22b4ad9c1348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ec2c6f8a8f4ef1" /><Relationship Type="http://schemas.openxmlformats.org/officeDocument/2006/relationships/image" Target="/ppt/media/image.png" Id="R4d850df7e3ef435a" /><Relationship Type="http://schemas.openxmlformats.org/officeDocument/2006/relationships/notesSlide" Target="/ppt/notesSlides/notesSlide1.xml" Id="Rf3894b3021634c1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c7900e360f4324" /><Relationship Type="http://schemas.openxmlformats.org/officeDocument/2006/relationships/notesSlide" Target="/ppt/notesSlides/notesSlide2.xml" Id="R66bbb061bb514d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0495e33944162" /><Relationship Type="http://schemas.openxmlformats.org/officeDocument/2006/relationships/notesSlide" Target="/ppt/notesSlides/notesSlide3.xml" Id="R2effc18559a546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99a1152574d9d" /><Relationship Type="http://schemas.openxmlformats.org/officeDocument/2006/relationships/notesSlide" Target="/ppt/notesSlides/notesSlide4.xml" Id="Re8086faf333c4c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b76cd1db34678" /><Relationship Type="http://schemas.openxmlformats.org/officeDocument/2006/relationships/notesSlide" Target="/ppt/notesSlides/notesSlide5.xml" Id="R206953e6e7444c7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1216f783e04c4d" /><Relationship Type="http://schemas.openxmlformats.org/officeDocument/2006/relationships/image" Target="/ppt/media/image2.png" Id="Rbe9812728ba04bf9" /><Relationship Type="http://schemas.openxmlformats.org/officeDocument/2006/relationships/image" Target="/ppt/media/image3.png" Id="Rb60099a7067046f2" /><Relationship Type="http://schemas.openxmlformats.org/officeDocument/2006/relationships/image" Target="/ppt/media/image4.png" Id="R41d0ce3382f04277" /><Relationship Type="http://schemas.openxmlformats.org/officeDocument/2006/relationships/notesSlide" Target="/ppt/notesSlides/notesSlide6.xml" Id="R4b184bf2c4df45b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c70b238ada4ac3" /><Relationship Type="http://schemas.openxmlformats.org/officeDocument/2006/relationships/notesSlide" Target="/ppt/notesSlides/notesSlide7.xml" Id="Rf780c32c236744f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9c4bef4f6c4180" /><Relationship Type="http://schemas.openxmlformats.org/officeDocument/2006/relationships/image" Target="/ppt/media/image5.png" Id="R6581e552b6624fa9" /><Relationship Type="http://schemas.openxmlformats.org/officeDocument/2006/relationships/notesSlide" Target="/ppt/notesSlides/notesSlide8.xml" Id="Re764a864aeb7435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bfaf290088481b" /><Relationship Type="http://schemas.openxmlformats.org/officeDocument/2006/relationships/notesSlide" Target="/ppt/notesSlides/notesSlide9.xml" Id="Rad92a2dd4d4342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0f4b7bf9de4b41" /><Relationship Type="http://schemas.openxmlformats.org/officeDocument/2006/relationships/notesSlide" Target="/ppt/notesSlides/notesSlide10.xml" Id="R2b0987f3c9ad4cd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eab9adfd7401c" /><Relationship Type="http://schemas.openxmlformats.org/officeDocument/2006/relationships/notesSlide" Target="/ppt/notesSlides/notesSlide11.xml" Id="Rc1d736e184aa4c1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b548a0941148c3" /><Relationship Type="http://schemas.openxmlformats.org/officeDocument/2006/relationships/notesSlide" Target="/ppt/notesSlides/notesSlide12.xml" Id="R84c060cd31564d3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057b6680474afc" /><Relationship Type="http://schemas.openxmlformats.org/officeDocument/2006/relationships/notesSlide" Target="/ppt/notesSlides/notesSlide13.xml" Id="R4edbbea8e78842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71446-74DD-4D7B-A3A8-8B6CC0EC0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889837-D492-42E8-8A8D-A62C6933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КЛУБНАЯ ЛИГА • CS2 • 5×5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E1366E-F47E-4A32-8607-B3748DE6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713C05-CCEF-4055-99C6-A35AA74B4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850df7e3ef435a"/>
          <a:srcRect xmlns:a="http://schemas.openxmlformats.org/drawingml/2006/main" l="33485" t="0" r="3348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819150"/>
            <a:ext cx="5010150" cy="5095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EB3636-B640-4D55-9BB7-431E4F68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14475"/>
            <a:ext cx="619125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Твой клуб.</a:t>
            </a:r>
          </a:p>
          <a:p xmlns:a="http://schemas.openxmlformats.org/drawingml/2006/main">
            <a:pPr>
              <a:defRPr sz="4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Твоя команда.</a:t>
            </a:r>
          </a:p>
          <a:p xmlns:a="http://schemas.openxmlformats.org/drawingml/2006/main">
            <a:pPr>
              <a:defRPr sz="4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Твой сезон.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79D6ED-407C-4C33-8E83-3E4E10566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Предлагаем 90 дней регулярных матчей</a:t>
            </a:r>
          </a:p>
          <a:p xmlns:a="http://schemas.openxmlformats.org/drawingml/2006/main">
            <a:pPr>
              <a:defRPr sz="20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между клубами — с новыми составами</a:t>
            </a:r>
          </a:p>
          <a:p xmlns:a="http://schemas.openxmlformats.org/drawingml/2006/main">
            <a:pPr>
              <a:defRPr sz="20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 общей историей сезона.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787123-B6A9-4FDC-9BFB-EF1E527EA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533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Проект сотрудничества</a:t>
            </a:r>
          </a:p>
        </p:txBody>
      </p:sp>
    </p:spTree>
    <p:extLst>
      <p:ext uri="{BB962C8B-B14F-4D97-AF65-F5344CB8AC3E}">
        <p14:creationId xmlns:p14="http://schemas.microsoft.com/office/powerpoint/2010/main" val="12165370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39B2B9-EE90-46F6-8C9F-59EF7029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1634C7-E0BB-4D09-B8F9-17AF1C7C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01 / СУТЬ ПИЛОТА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1B393C-72F6-4B79-9EBA-CA76F4339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Повод возвращаться в клуб.</a:t>
            </a:r>
          </a:p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Возможность стать его игроком.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5E29DE-D435-4698-82DF-CACEBC0E1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E14D3D-B788-4C0C-A340-2C11EDEB1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5F0584-DC7E-4884-BB8A-9BDF2393A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90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475E9E-5C67-404F-972C-08C4D4D88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дней сезона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3631D6-CB01-4FF6-9600-EB1B5F36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Ежедневные игровые окна.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Исходный вариант — 3 сбора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в день; время настраивается.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5519CD-C7E0-4F47-88A1-39ADEDD4A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5 + 1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147AEB-65D5-4472-9CEC-B5102D4D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игроков и запасной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413FA1-44B4-4223-A127-90E3103D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На каждый матч — новый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состав из подтверждённых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посетителей площадки.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4D3639-C07A-4277-AD4E-7550C10FD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BO1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E9DAF4-4881-4381-81A1-AD1FE417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одна карта на матч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039D8A-7BF9-41A6-AAE4-417C4CD61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CS2, формат 5×5.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Очки и раунды формируют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общий рейтинг клубов.</a:t>
            </a:r>
          </a:p>
        </p:txBody>
      </p:sp>
    </p:spTree>
    <p:extLst>
      <p:ext uri="{BB962C8B-B14F-4D97-AF65-F5344CB8AC3E}">
        <p14:creationId xmlns:p14="http://schemas.microsoft.com/office/powerpoint/2010/main" val="11517042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BC4B1F-D93D-413F-B918-FF5176254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DA41D7-515C-4A55-8888-013043AA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ПОЛЬЗА ДЛЯ CYBERX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333CC8-DE9E-4DEE-B5E6-E852AFCA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Интерес к матчам и посещение клубов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07159E-1655-451B-8924-BC794AC4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6D7F8F-416F-4F79-8C89-14373BFA7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4046C-4F90-4F73-9489-AF378A401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Прийти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65A94C-6341-41E5-AA14-C2C49690C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Сыграть за свой клуб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574A3A-BBDD-4AB6-B387-2120C427F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Открытый отбор без готовой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команды и расписание матчей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дают повод посетить клуб.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F43495-1949-44E6-872E-20781A854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Вернуться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48E446-6E44-4CD9-90C8-721A7CC7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Продолжить свой сезон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F9005C-754D-4F25-A2A3-29AE1FADD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Новый состав на каждый матч.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Личный прогресс и рейтинг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поддерживают интерес к игре.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3CC54D-184D-4D23-AB8D-477932E61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Пригласить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C3D6E9-3D05-4CAC-8659-6A906D43D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Поддержать свой город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8789A8-CBB6-4BDB-9E61-64CCA16C5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Друзья, локальные лидеры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 дерби дают клубам поводы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для обсуждений и публикаций.</a:t>
            </a:r>
          </a:p>
        </p:txBody>
      </p:sp>
    </p:spTree>
    <p:extLst>
      <p:ext uri="{BB962C8B-B14F-4D97-AF65-F5344CB8AC3E}">
        <p14:creationId xmlns:p14="http://schemas.microsoft.com/office/powerpoint/2010/main" val="12469812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A1698E-0B4A-4A19-8F5F-FCF01D6F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B03348-7148-48CA-8326-2541C5EA4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ПОЛЬЗА ДЛЯ CYBERX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2774D4-726A-41EE-A4CA-25B71F8DE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Оценка эффекта за 90 дней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F24B7F-6650-4045-A360-FF76C5D2E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648E2-201D-419C-9D13-261FCC3D9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FAF49-874E-409D-BC8A-3D37533C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04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Участие в лиге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0EAD2D-6B93-4FFA-B501-D5B4003F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Заявки, игроки и повторные выходы.</a:t>
            </a:r>
          </a:p>
          <a:p xmlns:a="http://schemas.openxmlformats.org/drawingml/2006/main">
            <a:pPr>
              <a:def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Число клубов с регулярными матчами.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4D12D8-8795-4D9C-9CAE-8F4118379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809875"/>
            <a:ext cx="5029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Посещения CyberX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BC580D-CDEA-44A4-A7C5-CD05C9450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381375"/>
            <a:ext cx="50292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Визиты, часы игры и выручка</a:t>
            </a:r>
          </a:p>
          <a:p xmlns:a="http://schemas.openxmlformats.org/drawingml/2006/main">
            <a:pPr>
              <a:def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 учётной системе площадок.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AF8FBB-8A3E-438F-A910-BC96CF4E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504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Популярность площадок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B8C8CE-6922-464F-ADF5-9D9BCA6EC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Охват событий, переходы к клубам</a:t>
            </a:r>
          </a:p>
          <a:p xmlns:a="http://schemas.openxmlformats.org/drawingml/2006/main">
            <a:pPr>
              <a:def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 обращения из публикаций.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8ECABD-10FE-44C4-9B0B-F4258FABB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381500"/>
            <a:ext cx="5029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Сравнение до и во время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C585E3-54EF-454D-8BBF-13711DFA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953000"/>
            <a:ext cx="50292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Те же дни недели и часы.</a:t>
            </a:r>
          </a:p>
          <a:p xmlns:a="http://schemas.openxmlformats.org/drawingml/2006/main">
            <a:pPr>
              <a:def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Учитываем акции и сезонность.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B8F947-B768-4503-99CC-ED29FF79A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Цель пилота: рост посещаемости и узнаваемости. Размер эффекта проверяем по данным.</a:t>
            </a:r>
          </a:p>
        </p:txBody>
      </p:sp>
    </p:spTree>
    <p:extLst>
      <p:ext uri="{BB962C8B-B14F-4D97-AF65-F5344CB8AC3E}">
        <p14:creationId xmlns:p14="http://schemas.microsoft.com/office/powerpoint/2010/main" val="15683037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90A727-F21C-4BA1-AD85-5E4E79594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182AFF-65BF-457A-95E9-A2A3A8DD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02 / ПУТЬ ПОСЕТИТЕЛЯ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C5004C-5DD5-4149-A0F1-EA0E1CDB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От места за компьютером —</a:t>
            </a:r>
          </a:p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до матча за свой клуб.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8B56DF-0AC4-4605-AD5D-C0ED1332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2C98BE-992F-49F1-807E-726C97897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FB844D-4647-4A24-986C-ED61C0549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2476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2E937D-9E99-4A58-B66F-77982B980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Займи место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52C566-76DF-4A22-94C4-4E9F9F3F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247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Steam, компьютер клуба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 код игрового окна.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FC45AC-3AAF-4E65-AB17-CA628862C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914650"/>
            <a:ext cx="2476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A54964-54E8-4B0E-B517-25E90F0A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857625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Подай заявку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495005-271A-437C-8C5A-5FBB77B0E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619625"/>
            <a:ext cx="247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Администратор лично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подтверждает присутствие.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2FC52F-1991-4DE0-9E29-3F62C6FF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914650"/>
            <a:ext cx="2476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7BFCEF-DAAB-4579-A395-124EF627E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57625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Дождись отбора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E9E6A8-BAEB-4061-B06C-57B3AE240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619625"/>
            <a:ext cx="247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Пять игроков и резерв.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Выбор без повторов.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C9F934-4C4F-4E52-80B5-A79085D14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2914650"/>
            <a:ext cx="2476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20B3AA-D1DC-4855-A6AE-17234C757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3857625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Играй за клуб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6B0A36-3386-4808-B548-7EC200B80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619625"/>
            <a:ext cx="2476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Подтверждённый результат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идёт в историю сезона.</a:t>
            </a:r>
          </a:p>
        </p:txBody>
      </p:sp>
    </p:spTree>
    <p:extLst>
      <p:ext uri="{BB962C8B-B14F-4D97-AF65-F5344CB8AC3E}">
        <p14:creationId xmlns:p14="http://schemas.microsoft.com/office/powerpoint/2010/main" val="2676416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D106CC-6E26-430F-8BEC-56BF20A26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3935B2-5D3B-438D-8D08-FF6FE6C97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03 / ПРОЗРАЧНЫЙ ОТБОР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16B3B3-88DC-4101-9DA6-AD216FA0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Пять мест. Три способа попасть.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142DF0-2971-42DF-9006-ACA8D56C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1B148D-44A1-45FA-91CE-25DB77E2C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9812728ba04bf9"/>
          <a:stretch xmlns:a="http://schemas.openxmlformats.org/drawingml/2006/main"/>
        </p:blipFill>
        <p:spPr>
          <a:xfrm xmlns:a="http://schemas.openxmlformats.org/drawingml/2006/main">
            <a:off x="609600" y="2571750"/>
            <a:ext cx="1428750" cy="14287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0A8AA9-7BCE-4965-AC36-44B4B58C3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01–03 / Premium + тир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FBCF69-F949-42B1-93E4-209ADFC6E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3333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Все участвуют. Premium и</a:t>
            </a:r>
          </a:p>
          <a:p xmlns:a="http://schemas.openxmlformats.org/drawingml/2006/main">
            <a:pPr>
              <a:def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активность повышают вес.</a:t>
            </a:r>
          </a:p>
          <a:p xmlns:a="http://schemas.openxmlformats.org/drawingml/2006/main">
            <a:pPr>
              <a:def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Место не гарантировано.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0099a7067046f2"/>
          <a:stretch xmlns:a="http://schemas.openxmlformats.org/drawingml/2006/main"/>
        </p:blipFill>
        <p:spPr>
          <a:xfrm xmlns:a="http://schemas.openxmlformats.org/drawingml/2006/main">
            <a:off x="4438650" y="2571750"/>
            <a:ext cx="1428750" cy="1428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11FC11-098D-4FA7-8362-C634A79AC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1910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04 / Только активность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443894-960C-4F65-B60F-0DD60A92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857750"/>
            <a:ext cx="3333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Premium не влияет.</a:t>
            </a:r>
          </a:p>
          <a:p xmlns:a="http://schemas.openxmlformats.org/drawingml/2006/main">
            <a:pPr>
              <a:def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Даже без игр в тире</a:t>
            </a:r>
          </a:p>
          <a:p xmlns:a="http://schemas.openxmlformats.org/drawingml/2006/main">
            <a:pPr>
              <a:def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остаётся базовый шанс.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0ce3382f04277"/>
          <a:stretch xmlns:a="http://schemas.openxmlformats.org/drawingml/2006/main"/>
        </p:blipFill>
        <p:spPr>
          <a:xfrm xmlns:a="http://schemas.openxmlformats.org/drawingml/2006/main">
            <a:off x="8267700" y="2571750"/>
            <a:ext cx="1428750" cy="14287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1F7FAC-F355-4B9D-B23C-AAB72A7E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1910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05 / Равный шанс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3C0BDB-226B-4B9B-B72A-2DAFA6C05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857750"/>
            <a:ext cx="3333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Случайный выбор среди</a:t>
            </a:r>
          </a:p>
          <a:p xmlns:a="http://schemas.openxmlformats.org/drawingml/2006/main">
            <a:pPr>
              <a:def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оставшихся. Запасной</a:t>
            </a:r>
          </a:p>
          <a:p xmlns:a="http://schemas.openxmlformats.org/drawingml/2006/main">
            <a:pPr>
              <a:def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выбирается так же.</a:t>
            </a:r>
          </a:p>
        </p:txBody>
      </p:sp>
    </p:spTree>
    <p:extLst>
      <p:ext uri="{BB962C8B-B14F-4D97-AF65-F5344CB8AC3E}">
        <p14:creationId xmlns:p14="http://schemas.microsoft.com/office/powerpoint/2010/main" val="5283910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230ADA-ED20-4C40-8A8E-C6767C890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5AF3FE-CA9E-4491-B05B-C7A11E4BF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04 / РЕГИСТРАЦИЯ КЛУБОВ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DDC4DF-D3A2-40A8-B068-E5C42EFE5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Одна площадка — одна заявка.</a:t>
            </a:r>
          </a:p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Один ответственный — на месте.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22FB4-4827-4CC2-91AC-BA16F2A9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E08828-A7D7-4BB5-B6DF-23556D7C5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807888-1A49-40CF-B2C2-044F7871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A88080-323A-4F39-880C-FC138577A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5143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Проверяет контакт, адрес и внешнюю сеть.</a:t>
            </a:r>
          </a:p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Одобряет площадку и открывает кабинет.</a:t>
            </a:r>
          </a:p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Хранит состав, протокол отбора и результат.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029930-CE3F-428E-845F-C4E909CD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7908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Клуб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78027-3351-4EAD-8ABB-02038777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676650"/>
            <a:ext cx="504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Даёт компьютеры и администратора.</a:t>
            </a:r>
          </a:p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Сверяет игрока, Steam и номер места.</a:t>
            </a:r>
          </a:p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Следит за присутствием во время матча.</a:t>
            </a:r>
          </a:p>
        </p:txBody>
      </p:sp>
    </p:spTree>
    <p:extLst>
      <p:ext uri="{BB962C8B-B14F-4D97-AF65-F5344CB8AC3E}">
        <p14:creationId xmlns:p14="http://schemas.microsoft.com/office/powerpoint/2010/main" val="13901446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CD3E8B-A08A-4C80-9DE4-BDD6358B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CA2D91-60CB-45C5-833E-8BEB0CE6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05 / ДОВЕРИЕ К РЕЗУЛЬТАТУ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8E93AF-914B-41B5-98DE-BAF58C02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Присутствие подтверждается.</a:t>
            </a:r>
          </a:p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Спорные матчи проверяются.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474ADB-B9AB-4B62-95A6-5ADAF82F1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205FE7-5F3A-488C-9EE7-DCD869D9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0FAE57-EA6A-4463-97C7-3AF3B5786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733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Сеть + Steam + администратор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0CE6C5-E5D8-4D65-B14F-EFE491AB6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76200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Игрок подаёт заявку из клуба. Сервер проверяет</a:t>
            </a:r>
          </a:p>
          <a:p xmlns:a="http://schemas.openxmlformats.org/drawingml/2006/main">
            <a:pPr>
              <a:defRPr sz="21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выбранный состав и соединения участников.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Результат без достаточных подтверждений</a:t>
            </a:r>
          </a:p>
          <a:p xmlns:a="http://schemas.openxmlformats.org/drawingml/2006/main">
            <a:pPr>
              <a:defRPr sz="21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ожидает разбора и не влияет на рейтинг.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81e552b6624fa9"/>
          <a:stretch xmlns:a="http://schemas.openxmlformats.org/drawingml/2006/main"/>
        </p:blipFill>
        <p:spPr>
          <a:xfrm xmlns:a="http://schemas.openxmlformats.org/drawingml/2006/main">
            <a:off x="9239250" y="3157538"/>
            <a:ext cx="2247900" cy="22479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3C9040-E26A-439E-9730-374C3EA98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9906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Контроль присутствия не заменяет античит.</a:t>
            </a:r>
          </a:p>
        </p:txBody>
      </p:sp>
    </p:spTree>
    <p:extLst>
      <p:ext uri="{BB962C8B-B14F-4D97-AF65-F5344CB8AC3E}">
        <p14:creationId xmlns:p14="http://schemas.microsoft.com/office/powerpoint/2010/main" val="13436019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243C81-B993-4928-AD49-6C5C0999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668A3-2C4D-4217-BEED-0C735BAF7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06 / СТАТИСТИКА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E44211-0C36-49FB-B635-4FE326025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У лиги есть лица.</a:t>
            </a:r>
          </a:p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У результата — история.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D1C2C0-0789-44A6-9000-E9EEBDCA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6A92C-F4CF-4BB8-9C33-060FF0545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BC2E71-557F-4683-9093-0960A562A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Игрок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0F3DE-C98C-4E02-9E59-25D318083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Личный вклад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6EE81D-C860-41AC-B0F3-3A5D235A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Убийства, урон, K/D, ADR,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HS %, помощь, клатчи, MVP.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Матчи и история составов.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56AD1C-D411-4A93-9F31-270A9845D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Клуб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389BD2-81E5-4F3D-902D-8EDB07A78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Участие и результат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762AC7-11C6-46C0-A526-3401F460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Сколько заявилось и сыграло.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Победы, очки, раунды.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Фильтры и профили игроков.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BC50B7-1F42-48C4-9D82-E5357720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Город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72C502-CAF2-4D56-BC0A-85F617FAA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Локальные герои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DAAF79-F0C0-4319-A0E1-C43AD942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Площадки и участники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 городам. Москва, Казань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 другие города лиги.</a:t>
            </a:r>
          </a:p>
        </p:txBody>
      </p:sp>
    </p:spTree>
    <p:extLst>
      <p:ext uri="{BB962C8B-B14F-4D97-AF65-F5344CB8AC3E}">
        <p14:creationId xmlns:p14="http://schemas.microsoft.com/office/powerpoint/2010/main" val="18436108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348DD2-688F-4936-81AC-D710DE95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0339A-6324-4856-8A18-F00FC4DC8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07 / ПРОЕКТ ПРИЗОВОГО ФОНДА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D79F04-F9F8-456C-8156-8ED55218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Побеждает клуб.</a:t>
            </a:r>
          </a:p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Награду получают игроки.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9FAE7E-F5B2-433B-A33A-7722DB804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923184-96C3-45D1-8E1D-73FA346D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3F96FA-325C-452D-8162-AE52E5B1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500 000 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BCEC86-E002-4315-93E6-3C7687F04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5 лидеров × 100 000 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4899F4-8C73-413C-8BEB-B41A0A1E7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Вклад в клуб-победитель: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победы → разница раундов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→ матчи. Минимум 8 матчей.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92BE92-5F3F-47DE-80BA-7EEBC8799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100 000 ₽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46F94E-B0D3-4DD6-A2A6-9D676202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Личные номинации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FC567C-8034-4F18-9E0A-6D1BA04D3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Половина — за число побед,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половина — за их процент.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От 8 матчей; без повторов.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1F66D1-559C-4186-90AA-5F5A0EDD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5 билетов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527681-A188-4DF8-985F-10370FAE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Остальным участникам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C960E6-2773-429F-90BE-FF082958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Игрокам клуба-победителя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с хотя бы одним матчем,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без денежного приза.</a:t>
            </a:r>
          </a:p>
        </p:txBody>
      </p:sp>
    </p:spTree>
    <p:extLst>
      <p:ext uri="{BB962C8B-B14F-4D97-AF65-F5344CB8AC3E}">
        <p14:creationId xmlns:p14="http://schemas.microsoft.com/office/powerpoint/2010/main" val="7526784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239BF4-94CA-4218-BC70-43CB097B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644399-C6C8-41E8-985F-6B06A2A8B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08 / УПРАВЛЕНИЕ И НАГРУЗКА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09E012-6732-4368-8226-89C28B05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Настройки — в кабинете.</a:t>
            </a:r>
          </a:p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Расчёты — после матча.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6F3A7-7601-4B3D-8E91-6CE54501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999D9F-8699-4439-844E-85C6C08DA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C9F59F-877B-4907-92D3-F057454FD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095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Организатор управляет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3C2DB-EC4C-4CF1-9D7C-600BB90D1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86175"/>
            <a:ext cx="509587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Клубами, окнами и статусом сезона.</a:t>
            </a:r>
          </a:p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Проверкой результатов и наградами.</a:t>
            </a:r>
          </a:p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Изменения и действия остаются в журнале.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44EC51-B55B-401E-8EFF-53A5641BF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867025"/>
            <a:ext cx="50292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Платформа сохраняет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3C43F6-FD59-462A-AF81-83BFA1231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686175"/>
            <a:ext cx="50292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Сводные показатели после результата.</a:t>
            </a:r>
          </a:p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Кэш рейтингов — 30 секунд.</a:t>
            </a:r>
          </a:p>
          <a:p xmlns:a="http://schemas.openxmlformats.org/drawingml/2006/main">
            <a:pPr>
              <a:def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Повтор события не удваивает статистику.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E31A1C-E5E1-4B49-92D9-8F4B1E592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Постоянные команды остаются для турниров. Пятёрки лиги — в истории матчей.</a:t>
            </a:r>
          </a:p>
        </p:txBody>
      </p:sp>
    </p:spTree>
    <p:extLst>
      <p:ext uri="{BB962C8B-B14F-4D97-AF65-F5344CB8AC3E}">
        <p14:creationId xmlns:p14="http://schemas.microsoft.com/office/powerpoint/2010/main" val="3280127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522FC8-CE72-499F-B497-240FCD037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61442E-2B53-454B-B53A-2C7EC7E57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09 / ЗАПУСК И МАСШТАБ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CDA175-B8C8-441C-BDEF-AC2E16748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Сначала — полный тестовый день.</a:t>
            </a:r>
          </a:p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Затем — сезон и расширение.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AD8A1D-8C44-4B40-B710-76126BE2E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F5C76C-8373-49F7-B7F3-F0533BF02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223C05-E15B-41B5-9465-B492B439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2FFE3E-53CB-4960-8AAC-E4CAE65C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Согласовать пилот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66A6EF-0943-4DDA-9396-266968FE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Клубы, даты, ответственных,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фонд, правила и серверную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ёмкость игровых окон.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9C14D-8C7B-448B-8254-A03457159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BB575E-2AD0-4933-8C31-BCF834C65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Проверить на площадках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EFFA93-41BA-4534-A42B-501B02FFD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Полный путь игрока, замены,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опоздания, очередь сервера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 разбор спорного матча.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C791A0-D6E1-484C-A508-4C133B126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809875"/>
            <a:ext cx="323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6FD797-81FD-478E-8857-FCEFDCC4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95700"/>
            <a:ext cx="323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Оценивать каждую неделю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D0D5F9-CF5A-45EE-B15F-BDC90FA9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00550"/>
            <a:ext cx="32385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Участие и повторные выходы,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завершение матчей, споры.</a:t>
            </a:r>
          </a:p>
          <a:p xmlns:a="http://schemas.openxmlformats.org/drawingml/2006/main">
            <a:pPr>
              <a:def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Расширение после проверки.</a:t>
            </a:r>
          </a:p>
        </p:txBody>
      </p:sp>
    </p:spTree>
    <p:extLst>
      <p:ext uri="{BB962C8B-B14F-4D97-AF65-F5344CB8AC3E}">
        <p14:creationId xmlns:p14="http://schemas.microsoft.com/office/powerpoint/2010/main" val="44300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216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C80711-A75B-4ABB-A31C-179C9183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 /  CYBERX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1A66A5-F310-4C6C-8C42-38A4D36E9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10 / 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9ECAC9-5987-400C-B2DB-35539E5EC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858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Давайте выберем площадки</a:t>
            </a:r>
          </a:p>
          <a:p xmlns:a="http://schemas.openxmlformats.org/drawingml/2006/main">
            <a:pPr>
              <a:def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1F0EC"/>
                </a:solidFill>
                <a:latin typeface="Helvetica Neue"/>
                <a:ea typeface="Helvetica Neue"/>
                <a:cs typeface="Helvetica Neue"/>
              </a:rPr>
              <a:t>для первого игрового дня.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DE2336-35F0-4B08-B7D5-EBDC337AE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ПРЕДЛОЖЕНИЕ О ПИЛОТЕ • СЕНТЯБРЬ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15BAD8-FE85-4995-9C24-5E702268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76975"/>
            <a:ext cx="60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EA8BF1-8E98-4645-9A0A-53E0D537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9239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 Arena + CyberX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2A2790-B4E5-44AD-B0F8-DF0EB861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90975"/>
            <a:ext cx="10287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Предлагаем согласовать условия 90-дневного пилота</a:t>
            </a:r>
          </a:p>
          <a:p xmlns:a="http://schemas.openxmlformats.org/drawingml/2006/main">
            <a:pPr>
              <a:defRPr sz="21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и провести тест с администраторами выбранных клубов.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AEB5BE"/>
                </a:solidFill>
                <a:latin typeface="Helvetica Neue"/>
                <a:ea typeface="Helvetica Neue"/>
                <a:cs typeface="Helvetica Neue"/>
              </a:rPr>
              <a:t>Даты, финансирование и охват фиксируем до старта.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E63329-75BE-4D9D-810B-E5E4073C2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668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E5AE6C"/>
                </a:solidFill>
                <a:latin typeface="Helvetica Neue"/>
                <a:ea typeface="Helvetica Neue"/>
                <a:cs typeface="Helvetica Neue"/>
              </a:rPr>
              <a:t>csarena.ru/cyber-arena/ladders/cyberx/partners</a:t>
            </a:r>
          </a:p>
        </p:txBody>
      </p:sp>
    </p:spTree>
    <p:extLst>
      <p:ext uri="{BB962C8B-B14F-4D97-AF65-F5344CB8AC3E}">
        <p14:creationId xmlns:p14="http://schemas.microsoft.com/office/powerpoint/2010/main" val="8662462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2026-09-20T10:13:58.4760000Z</dcterms:created>
  <dcterms:modified xsi:type="dcterms:W3CDTF">2026-09-20T10:13:58.4760000Z</dcterms:modified>
</coreProperties>
</file>